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2" r:id="rId1"/>
  </p:sldMasterIdLst>
  <p:notesMasterIdLst>
    <p:notesMasterId r:id="rId21"/>
  </p:notesMasterIdLst>
  <p:handoutMasterIdLst>
    <p:handoutMasterId r:id="rId22"/>
  </p:handoutMasterIdLst>
  <p:sldIdLst>
    <p:sldId id="256" r:id="rId2"/>
    <p:sldId id="259" r:id="rId3"/>
    <p:sldId id="282" r:id="rId4"/>
    <p:sldId id="284" r:id="rId5"/>
    <p:sldId id="299" r:id="rId6"/>
    <p:sldId id="285" r:id="rId7"/>
    <p:sldId id="290" r:id="rId8"/>
    <p:sldId id="303" r:id="rId9"/>
    <p:sldId id="304" r:id="rId10"/>
    <p:sldId id="286" r:id="rId11"/>
    <p:sldId id="291" r:id="rId12"/>
    <p:sldId id="292" r:id="rId13"/>
    <p:sldId id="293" r:id="rId14"/>
    <p:sldId id="295" r:id="rId15"/>
    <p:sldId id="276" r:id="rId16"/>
    <p:sldId id="297" r:id="rId17"/>
    <p:sldId id="298" r:id="rId18"/>
    <p:sldId id="302" r:id="rId19"/>
    <p:sldId id="305" r:id="rId20"/>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B3965"/>
    <a:srgbClr val="FBAB28"/>
    <a:srgbClr val="071631"/>
    <a:srgbClr val="3762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3" autoAdjust="0"/>
    <p:restoredTop sz="76364" autoAdjust="0"/>
  </p:normalViewPr>
  <p:slideViewPr>
    <p:cSldViewPr snapToGrid="0" snapToObjects="1">
      <p:cViewPr>
        <p:scale>
          <a:sx n="60" d="100"/>
          <a:sy n="60" d="100"/>
        </p:scale>
        <p:origin x="-134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C49AB2-7FA5-4744-8BDC-0D645C00C53A}" type="datetimeFigureOut">
              <a:rPr lang="en-US" smtClean="0"/>
              <a:t>3/21/14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8798C3-3213-D541-BC7F-31B1CEC832BA}" type="slidenum">
              <a:rPr lang="en-US" smtClean="0"/>
              <a:t>‹#›</a:t>
            </a:fld>
            <a:endParaRPr lang="en-US"/>
          </a:p>
        </p:txBody>
      </p:sp>
    </p:spTree>
    <p:extLst>
      <p:ext uri="{BB962C8B-B14F-4D97-AF65-F5344CB8AC3E}">
        <p14:creationId xmlns:p14="http://schemas.microsoft.com/office/powerpoint/2010/main" val="910177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58D93-D083-A94A-80BC-A6AE2E6E8704}" type="datetimeFigureOut">
              <a:rPr lang="en-US" smtClean="0"/>
              <a:t>3/21/14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9CF19E-670A-FD40-8F94-CE4F9041F443}" type="slidenum">
              <a:rPr lang="en-US" smtClean="0"/>
              <a:t>‹#›</a:t>
            </a:fld>
            <a:endParaRPr lang="en-US"/>
          </a:p>
        </p:txBody>
      </p:sp>
    </p:spTree>
    <p:extLst>
      <p:ext uri="{BB962C8B-B14F-4D97-AF65-F5344CB8AC3E}">
        <p14:creationId xmlns:p14="http://schemas.microsoft.com/office/powerpoint/2010/main" val="246847494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 above, is a scatterplot showing the number of participants (binned by the original coders of the SCAD dataset) vs. the continuous variable number of deaths.  The points are translucent and jittered slightly to try to show the density.  It was expected that the plot should show an increasing relationship between participants and number of deaths, simply based on the idea that a conflict involving more people has higher odds to result in a death.  The plot does not necessarily show this relationship, though the normal-</a:t>
            </a:r>
            <a:r>
              <a:rPr lang="en-US" dirty="0" err="1" smtClean="0"/>
              <a:t>esque</a:t>
            </a:r>
            <a:r>
              <a:rPr lang="en-US" dirty="0" smtClean="0"/>
              <a:t> relationship is probably an artifact of the dataset having significantly more observations in the center than at the tails of the number of participants variable.</a:t>
            </a:r>
          </a:p>
        </p:txBody>
      </p:sp>
      <p:sp>
        <p:nvSpPr>
          <p:cNvPr id="4" name="Slide Number Placeholder 3"/>
          <p:cNvSpPr>
            <a:spLocks noGrp="1"/>
          </p:cNvSpPr>
          <p:nvPr>
            <p:ph type="sldNum" sz="quarter" idx="10"/>
          </p:nvPr>
        </p:nvSpPr>
        <p:spPr/>
        <p:txBody>
          <a:bodyPr/>
          <a:lstStyle/>
          <a:p>
            <a:fld id="{639CF19E-670A-FD40-8F94-CE4F9041F443}" type="slidenum">
              <a:rPr lang="en-US" smtClean="0"/>
              <a:t>10</a:t>
            </a:fld>
            <a:endParaRPr lang="en-US"/>
          </a:p>
        </p:txBody>
      </p:sp>
    </p:spTree>
    <p:extLst>
      <p:ext uri="{BB962C8B-B14F-4D97-AF65-F5344CB8AC3E}">
        <p14:creationId xmlns:p14="http://schemas.microsoft.com/office/powerpoint/2010/main" val="1052817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Motivated similarly as Figure 3, Figure 4 is a scatterplot of the duration of each conflict (in days) against the number of deaths.  It intuitively makes sense that there should be an increasing relationship between these variables, as the longer a conflict, the more chances for a death to result.  However, the plot does not support such a conclusion; taking into account the fact that we have many more shorter conflicts in the dataset, there does not seem to be that much of a relationship between duration and the number of deaths.</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11</a:t>
            </a:fld>
            <a:endParaRPr lang="en-US"/>
          </a:p>
        </p:txBody>
      </p:sp>
    </p:spTree>
    <p:extLst>
      <p:ext uri="{BB962C8B-B14F-4D97-AF65-F5344CB8AC3E}">
        <p14:creationId xmlns:p14="http://schemas.microsoft.com/office/powerpoint/2010/main" val="3012764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5 above attempts to visualize an answer to the question, "Are deaths more likely to happen in certain countries?"  In short, the answer seems</a:t>
            </a:r>
            <a:r>
              <a:rPr lang="en-US" baseline="0" dirty="0" smtClean="0"/>
              <a:t> to be,</a:t>
            </a:r>
            <a:r>
              <a:rPr lang="en-US" dirty="0" smtClean="0"/>
              <a:t> “Not really.”  Each dot represents an individual unique conflict ID, and the dots are</a:t>
            </a:r>
            <a:r>
              <a:rPr lang="en-US" baseline="0" dirty="0" smtClean="0"/>
              <a:t> </a:t>
            </a:r>
            <a:r>
              <a:rPr lang="en-US" dirty="0" smtClean="0"/>
              <a:t>translucent to represent the density of conflicts.  At first glance, the two maps look effectively the same, with the bulk of all conflicts occurring in West and East Africa.</a:t>
            </a:r>
            <a:r>
              <a:rPr lang="en-US" baseline="0" dirty="0" smtClean="0"/>
              <a:t>  W</a:t>
            </a:r>
            <a:r>
              <a:rPr lang="en-US" dirty="0" smtClean="0"/>
              <a:t>hile certain countries are certainly more prone towards </a:t>
            </a:r>
            <a:r>
              <a:rPr lang="en-US" i="1" dirty="0" smtClean="0"/>
              <a:t>conflicts</a:t>
            </a:r>
            <a:r>
              <a:rPr lang="en-US" dirty="0" smtClean="0"/>
              <a:t> than other countries, deaths do not seem to follow a clear geographic pattern.</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12</a:t>
            </a:fld>
            <a:endParaRPr lang="en-US"/>
          </a:p>
        </p:txBody>
      </p:sp>
    </p:spTree>
    <p:extLst>
      <p:ext uri="{BB962C8B-B14F-4D97-AF65-F5344CB8AC3E}">
        <p14:creationId xmlns:p14="http://schemas.microsoft.com/office/powerpoint/2010/main" val="2366288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above attempts to show the difference between the two maps included in Figure 5.  Because of the high density of points map obscuring what type of conflict occurs where, I rounded each set of latitude/longitude coordinates to the nearest degree and then removed duplicate sets of coordinates </a:t>
            </a:r>
            <a:r>
              <a:rPr lang="en-US" i="1" dirty="0" smtClean="0"/>
              <a:t>after </a:t>
            </a:r>
            <a:r>
              <a:rPr lang="en-US" dirty="0" err="1" smtClean="0"/>
              <a:t>subsetting</a:t>
            </a:r>
            <a:r>
              <a:rPr lang="en-US" dirty="0" smtClean="0"/>
              <a:t> by the death/no-death indicator variable.  Then plotting the points in red and blue with translucency reveals a very interesting picture.  Most of the African conflicts with deaths occur on top or nearby conflicts with no deaths with two exceptions: there is a large pocket of death-resulting conflicts in </a:t>
            </a:r>
            <a:r>
              <a:rPr lang="en-US" dirty="0" smtClean="0"/>
              <a:t>Eastern </a:t>
            </a:r>
            <a:r>
              <a:rPr lang="en-US" dirty="0" smtClean="0"/>
              <a:t>Africa, which roughly corresponds to the conflict-ridden South Sudan.  There is also a large pocket of no death conflicts in Southern Africa, corresponding to Namibia, a very successful democracy.  While this map illustrates more of a geographic pattern than does the previous figure, the patterns still do not seem to be wholly significant.</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13</a:t>
            </a:fld>
            <a:endParaRPr lang="en-US"/>
          </a:p>
        </p:txBody>
      </p:sp>
    </p:spTree>
    <p:extLst>
      <p:ext uri="{BB962C8B-B14F-4D97-AF65-F5344CB8AC3E}">
        <p14:creationId xmlns:p14="http://schemas.microsoft.com/office/powerpoint/2010/main" val="3907576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14</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15</a:t>
            </a:fld>
            <a:endParaRPr lang="en-US"/>
          </a:p>
        </p:txBody>
      </p:sp>
    </p:spTree>
    <p:extLst>
      <p:ext uri="{BB962C8B-B14F-4D97-AF65-F5344CB8AC3E}">
        <p14:creationId xmlns:p14="http://schemas.microsoft.com/office/powerpoint/2010/main" val="383110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Tables 4 and 5 show prediction rates on the test set for the logistic and KNN </a:t>
            </a:r>
            <a:r>
              <a:rPr lang="en-US" smtClean="0"/>
              <a:t>models, </a:t>
            </a:r>
            <a:r>
              <a:rPr lang="en-US" dirty="0" smtClean="0"/>
              <a:t>in absolute numbers</a:t>
            </a:r>
            <a:r>
              <a:rPr lang="en-US" baseline="0" dirty="0" smtClean="0"/>
              <a:t> with</a:t>
            </a:r>
            <a:r>
              <a:rPr lang="en-US" dirty="0" smtClean="0"/>
              <a:t> row percentages in parentheses.  Both models have very similar accuracy rates at predicting the test set.  For this specific test set, the KNN model more accurately predicts the No Deaths (with a 92% success rate) and the </a:t>
            </a:r>
            <a:r>
              <a:rPr lang="en-US" dirty="0" err="1" smtClean="0"/>
              <a:t>Logit</a:t>
            </a:r>
            <a:r>
              <a:rPr lang="en-US" dirty="0" smtClean="0"/>
              <a:t> model more accurately predicts the Deaths (with a 69% success rate).  However, the differences in accuracy do not seem to be significant enough to prefer one model over another purely based on prediction power.  It is interesting that we get similar prediction results using different techniques on the same data, which leads me to believe that perhaps there is something particularly interesting about this combination of variables for modeling the death/no death indicator variable.</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16</a:t>
            </a:fld>
            <a:endParaRPr lang="en-US"/>
          </a:p>
        </p:txBody>
      </p:sp>
    </p:spTree>
    <p:extLst>
      <p:ext uri="{BB962C8B-B14F-4D97-AF65-F5344CB8AC3E}">
        <p14:creationId xmlns:p14="http://schemas.microsoft.com/office/powerpoint/2010/main" val="38311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17</a:t>
            </a:fld>
            <a:endParaRPr lang="en-US"/>
          </a:p>
        </p:txBody>
      </p:sp>
    </p:spTree>
    <p:extLst>
      <p:ext uri="{BB962C8B-B14F-4D97-AF65-F5344CB8AC3E}">
        <p14:creationId xmlns:p14="http://schemas.microsoft.com/office/powerpoint/2010/main" val="383110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shows the Fitted Value vs. Residual plots for predicting the number of deaths using the same set of variables from the same test dataset and three different modeling techniques: Poisson Regression, KNN (K=3), and CART Decision Tree.  It is interesting that the three models have very different prediction accuracies, generally unlike what we saw earlier with the binary models.  The CART tree encompasses about half the mean squared prediction error as the KNN model, which, in turn, has less than half of the prediction error of the Poisson Regression.  This analysis lends more support for the information encoded in these variables but also suggests that more work should be done with both parametric and nonparametric methods to fit the </a:t>
            </a:r>
            <a:r>
              <a:rPr lang="en-US" smtClean="0"/>
              <a:t>optimal model—all </a:t>
            </a:r>
            <a:r>
              <a:rPr lang="en-US" dirty="0" smtClean="0"/>
              <a:t>of these models seem to have problems predicting in some way or another.  The decision tree, the best model here, seems to have very good prediction accuracy for values up to around 500; however, values higher than that can result in large residuals, something that could be a problem depending on the model's intended application.</a:t>
            </a:r>
            <a:endParaRPr lang="en-US" baseline="0" dirty="0" smtClean="0"/>
          </a:p>
        </p:txBody>
      </p:sp>
      <p:sp>
        <p:nvSpPr>
          <p:cNvPr id="4" name="Slide Number Placeholder 3"/>
          <p:cNvSpPr>
            <a:spLocks noGrp="1"/>
          </p:cNvSpPr>
          <p:nvPr>
            <p:ph type="sldNum" sz="quarter" idx="10"/>
          </p:nvPr>
        </p:nvSpPr>
        <p:spPr/>
        <p:txBody>
          <a:bodyPr/>
          <a:lstStyle/>
          <a:p>
            <a:fld id="{639CF19E-670A-FD40-8F94-CE4F9041F443}" type="slidenum">
              <a:rPr lang="en-US" smtClean="0"/>
              <a:t>18</a:t>
            </a:fld>
            <a:endParaRPr lang="en-US"/>
          </a:p>
        </p:txBody>
      </p:sp>
    </p:spTree>
    <p:extLst>
      <p:ext uri="{BB962C8B-B14F-4D97-AF65-F5344CB8AC3E}">
        <p14:creationId xmlns:p14="http://schemas.microsoft.com/office/powerpoint/2010/main" val="1592244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19</a:t>
            </a:fld>
            <a:endParaRPr lang="en-US"/>
          </a:p>
        </p:txBody>
      </p:sp>
    </p:spTree>
    <p:extLst>
      <p:ext uri="{BB962C8B-B14F-4D97-AF65-F5344CB8AC3E}">
        <p14:creationId xmlns:p14="http://schemas.microsoft.com/office/powerpoint/2010/main" val="136080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2</a:t>
            </a:fld>
            <a:endParaRPr lang="en-US"/>
          </a:p>
        </p:txBody>
      </p:sp>
    </p:spTree>
    <p:extLst>
      <p:ext uri="{BB962C8B-B14F-4D97-AF65-F5344CB8AC3E}">
        <p14:creationId xmlns:p14="http://schemas.microsoft.com/office/powerpoint/2010/main" val="151550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3</a:t>
            </a:fld>
            <a:endParaRPr lang="en-US"/>
          </a:p>
        </p:txBody>
      </p:sp>
    </p:spTree>
    <p:extLst>
      <p:ext uri="{BB962C8B-B14F-4D97-AF65-F5344CB8AC3E}">
        <p14:creationId xmlns:p14="http://schemas.microsoft.com/office/powerpoint/2010/main" val="151550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above, is a split bar-chart, with one bar per year, visually showing the number of conflicts resulting in deaths relative to the total number of conflicts per year. Each bar represents all conflicts in the specified year and is split into two pieces, one piece for conflicts resulting in deaths and one piece for conflicts resulting in no deaths.  Note that with the exception of the spike in death conflicts in 2011 (most likely attributable to the Arab Spring), the number of conflicts result in deaths remain somewhat constant across the years of analysis.  Additionally, the number of conflicts resulting in no-deaths show a somewhat increasing trend as more governments democratize following the political revolutions of the 20th Century until the late 2000s, when dissatisfaction with incomplete democratization begins to set in—which, in turn, led to the Arab Spring.</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4</a:t>
            </a:fld>
            <a:endParaRPr lang="en-US"/>
          </a:p>
        </p:txBody>
      </p:sp>
    </p:spTree>
    <p:extLst>
      <p:ext uri="{BB962C8B-B14F-4D97-AF65-F5344CB8AC3E}">
        <p14:creationId xmlns:p14="http://schemas.microsoft.com/office/powerpoint/2010/main" val="3437790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1 lists the top 10 most violent conflicts in terms of absolute deaths.  Note the variation even amongst these 10 records: 6 different countries, 10 different years, 7 different months, and durations ranging from one day to almost 8 months.  There does not seem to be a unique profile that identifies a high-mortality conflict, which could create issues during the modeling phase of this project.</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5</a:t>
            </a:fld>
            <a:endParaRPr lang="en-US"/>
          </a:p>
        </p:txBody>
      </p:sp>
    </p:spTree>
    <p:extLst>
      <p:ext uri="{BB962C8B-B14F-4D97-AF65-F5344CB8AC3E}">
        <p14:creationId xmlns:p14="http://schemas.microsoft.com/office/powerpoint/2010/main" val="3794385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2 is a set of two bar charts intended to show the frequencies of the number of deaths in all of the African social conflicts from 1990</a:t>
            </a:r>
            <a:r>
              <a:rPr lang="en-US" sz="1200" b="1" kern="1200" dirty="0" smtClean="0">
                <a:solidFill>
                  <a:schemeClr val="tx1"/>
                </a:solidFill>
                <a:latin typeface="+mn-lt"/>
                <a:ea typeface="+mn-ea"/>
                <a:cs typeface="+mn-cs"/>
              </a:rPr>
              <a:t>–</a:t>
            </a:r>
            <a:r>
              <a:rPr lang="en-US" dirty="0" smtClean="0"/>
              <a:t>2011.  The left plot shows the number of conflicts that resulted in no deaths and at least one death. The right plot shows the same frequency bar for no death conflicts but bins the conflicts resulting in at least one death.  Note the extreme </a:t>
            </a:r>
            <a:r>
              <a:rPr lang="en-US" dirty="0" err="1" smtClean="0"/>
              <a:t>overdispersion</a:t>
            </a:r>
            <a:r>
              <a:rPr lang="en-US" dirty="0" smtClean="0"/>
              <a:t> and zero-inflation on this more detailed plot; while there are over 2000 conflicts resulting in at least one death, the actual number of deaths ranges from one death to 5000 deaths.  This zero-inflated, </a:t>
            </a:r>
            <a:r>
              <a:rPr lang="en-US" dirty="0" err="1" smtClean="0"/>
              <a:t>overdispersed</a:t>
            </a:r>
            <a:r>
              <a:rPr lang="en-US" dirty="0" smtClean="0"/>
              <a:t> distribution of the actual number of deaths could be a problem for the modeling effort.</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6</a:t>
            </a:fld>
            <a:endParaRPr lang="en-US"/>
          </a:p>
        </p:txBody>
      </p:sp>
    </p:spTree>
    <p:extLst>
      <p:ext uri="{BB962C8B-B14F-4D97-AF65-F5344CB8AC3E}">
        <p14:creationId xmlns:p14="http://schemas.microsoft.com/office/powerpoint/2010/main" val="391667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9CF19E-670A-FD40-8F94-CE4F9041F443}" type="slidenum">
              <a:rPr lang="en-US" smtClean="0"/>
              <a:t>7</a:t>
            </a:fld>
            <a:endParaRPr lang="en-US"/>
          </a:p>
        </p:txBody>
      </p:sp>
    </p:spTree>
    <p:extLst>
      <p:ext uri="{BB962C8B-B14F-4D97-AF65-F5344CB8AC3E}">
        <p14:creationId xmlns:p14="http://schemas.microsoft.com/office/powerpoint/2010/main" val="356902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2 shows the number of conflicts resulting in deaths / no deaths broken out by the dominant religion of the country (with column percentages in parentheses).  There does not seem to be any pattern here.  Christianity and Islam are the two major religions in Africa, and they show very similar numbers in the table output.  The high percentages of No Death conflicts in both Animist and Hindu dominated countries can probably be explained by the relatively small number of observations in both columns.</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8</a:t>
            </a:fld>
            <a:endParaRPr lang="en-US"/>
          </a:p>
        </p:txBody>
      </p:sp>
    </p:spTree>
    <p:extLst>
      <p:ext uri="{BB962C8B-B14F-4D97-AF65-F5344CB8AC3E}">
        <p14:creationId xmlns:p14="http://schemas.microsoft.com/office/powerpoint/2010/main" val="1219983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3 shows the number of conflicts resulting in deaths / no deaths broken out by the regime type of the country (with column percentages in parentheses).  Regime type is measured on a continuum binned from the Freedom House Polity score which ranges as integers from -10 (full autocracy) to +10 (full democracy).  Countries in the 'Middle Ground' group have a Polity score of 0, dead center between autocracy and democracy.  The above table seems to show that democracies, particularly weak democracies, have more death-resulting conflicts than do autocracies.  This counterintuitive observation could potentially be explained by the idea that democracy fosters a political environment where citizens can speak their minds, which can lead to more situations of death.  This table shows that perhaps there is a relationship between regime type as measured by Polity score and the occurrence of deaths in a conflict, something that will be investigated further in the modeling phase of this project.</a:t>
            </a:r>
            <a:endParaRPr lang="en-US" dirty="0"/>
          </a:p>
        </p:txBody>
      </p:sp>
      <p:sp>
        <p:nvSpPr>
          <p:cNvPr id="4" name="Slide Number Placeholder 3"/>
          <p:cNvSpPr>
            <a:spLocks noGrp="1"/>
          </p:cNvSpPr>
          <p:nvPr>
            <p:ph type="sldNum" sz="quarter" idx="10"/>
          </p:nvPr>
        </p:nvSpPr>
        <p:spPr/>
        <p:txBody>
          <a:bodyPr/>
          <a:lstStyle/>
          <a:p>
            <a:fld id="{639CF19E-670A-FD40-8F94-CE4F9041F443}" type="slidenum">
              <a:rPr lang="en-US" smtClean="0"/>
              <a:t>9</a:t>
            </a:fld>
            <a:endParaRPr lang="en-US"/>
          </a:p>
        </p:txBody>
      </p:sp>
    </p:spTree>
    <p:extLst>
      <p:ext uri="{BB962C8B-B14F-4D97-AF65-F5344CB8AC3E}">
        <p14:creationId xmlns:p14="http://schemas.microsoft.com/office/powerpoint/2010/main" val="1219983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rgbClr val="07163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1C7E7BD-73E3-2D4C-AFAA-4807FCE8B3C6}" type="datetime4">
              <a:rPr lang="en-US" smtClean="0"/>
              <a:t>March 21, 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0"/>
            <a:ext cx="142876" cy="6858000"/>
          </a:xfrm>
          <a:prstGeom prst="rect">
            <a:avLst/>
          </a:prstGeom>
          <a:solidFill>
            <a:srgbClr val="0B3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7AAACA-DDB3-9445-8FAC-ACE44B8373B6}" type="datetime4">
              <a:rPr lang="en-US" smtClean="0"/>
              <a:t>March 21,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39C3AD-F799-FB4A-B22F-A8275EAEC754}" type="datetime4">
              <a:rPr lang="en-US" smtClean="0"/>
              <a:t>March 21,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i="0">
                <a:latin typeface="FreightSans Pro Medium"/>
                <a:cs typeface="FreightSans Pro Medium"/>
              </a:defRPr>
            </a:lvl1pPr>
            <a:lvl2pPr>
              <a:defRPr b="0" i="0">
                <a:latin typeface="FreightSans Pro Medium"/>
                <a:cs typeface="FreightSans Pro Medium"/>
              </a:defRPr>
            </a:lvl2pPr>
            <a:lvl3pPr>
              <a:defRPr b="0" i="0">
                <a:latin typeface="FreightSans Pro Medium"/>
                <a:cs typeface="FreightSans Pro Medium"/>
              </a:defRPr>
            </a:lvl3pPr>
            <a:lvl4pPr>
              <a:defRPr b="0" i="0">
                <a:latin typeface="FreightSans Pro Medium"/>
                <a:cs typeface="FreightSans Pro Medium"/>
              </a:defRPr>
            </a:lvl4pPr>
            <a:lvl5pPr>
              <a:defRPr b="0" i="0">
                <a:latin typeface="FreightSans Pro Medium"/>
                <a:cs typeface="FreightSans Pro Medium"/>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AD14F5F-5A33-3F42-93F1-3914C7BEFBFF}" type="datetime4">
              <a:rPr lang="en-US" smtClean="0"/>
              <a:t>March 21, 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
        <p:nvSpPr>
          <p:cNvPr id="2" name="Title 1"/>
          <p:cNvSpPr>
            <a:spLocks noGrp="1"/>
          </p:cNvSpPr>
          <p:nvPr>
            <p:ph type="title"/>
          </p:nvPr>
        </p:nvSpPr>
        <p:spPr>
          <a:xfrm>
            <a:off x="1391841" y="288182"/>
            <a:ext cx="7654794" cy="812482"/>
          </a:xfrm>
        </p:spPr>
        <p:txBody>
          <a:bodyPr/>
          <a:lstStyle>
            <a:lvl1pPr>
              <a:defRPr b="0" i="0" cap="none">
                <a:solidFill>
                  <a:srgbClr val="0B3965"/>
                </a:solidFill>
                <a:latin typeface="UC Berkeley OS Sign"/>
                <a:cs typeface="UC Berkeley OS Sign"/>
              </a:defRPr>
            </a:lvl1pPr>
          </a:lstStyle>
          <a:p>
            <a:r>
              <a:rPr lang="en-US" dirty="0" smtClean="0"/>
              <a:t>Click to edit Master</a:t>
            </a:r>
            <a:endParaRPr lang="en-US" dirty="0"/>
          </a:p>
        </p:txBody>
      </p:sp>
      <p:pic>
        <p:nvPicPr>
          <p:cNvPr id="13" name="Picture 12" descr="ucseal_line_29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4913" y="322873"/>
            <a:ext cx="973062" cy="97306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C86EF8C-FF20-FD40-BFC0-F469DDC23EBE}" type="datetime4">
              <a:rPr lang="en-US" smtClean="0"/>
              <a:t>March 21, 2014</a:t>
            </a:fld>
            <a:endParaRPr lang="en-US" dirty="0"/>
          </a:p>
        </p:txBody>
      </p:sp>
      <p:sp>
        <p:nvSpPr>
          <p:cNvPr id="8" name="Slide Number Placeholder 7"/>
          <p:cNvSpPr>
            <a:spLocks noGrp="1"/>
          </p:cNvSpPr>
          <p:nvPr>
            <p:ph type="sldNum" sz="quarter" idx="11"/>
          </p:nvPr>
        </p:nvSpPr>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DD56A9-79E8-8A45-8952-B99238825386}" type="datetime4">
              <a:rPr lang="en-US" smtClean="0"/>
              <a:t>March 21,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4B76C7F-7009-BB43-974C-B0EDD1D3EE83}" type="datetime4">
              <a:rPr lang="en-US" smtClean="0"/>
              <a:t>March 21, 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C220D6-08E9-3942-B27A-41A9E95F6518}" type="datetime4">
              <a:rPr lang="en-US" smtClean="0"/>
              <a:t>March 21, 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rgbClr val="0B3965"/>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B79F53-54AB-EA49-A675-47882ED038AB}" type="datetime4">
              <a:rPr lang="en-US" smtClean="0"/>
              <a:t>March 21,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18EEED-78B7-2B46-95BD-4014B9C86816}" type="datetime4">
              <a:rPr lang="en-US" smtClean="0"/>
              <a:t>March 21, 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442377C2-8081-EB49-B553-B633479968EB}" type="datetime4">
              <a:rPr lang="en-US" smtClean="0"/>
              <a:t>March 21, 2014</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rgbClr val="0B3965"/>
                </a:solidFill>
              </a:defRPr>
            </a:lvl1pPr>
          </a:lstStyle>
          <a:p>
            <a:fld id="{F38DF745-7D3F-47F4-83A3-874385CFAA69}" type="slidenum">
              <a:rPr lang="en-US" smtClean="0"/>
              <a:pPr/>
              <a:t>‹#›</a:t>
            </a:fld>
            <a:endParaRPr lang="en-US" dirty="0"/>
          </a:p>
        </p:txBody>
      </p:sp>
      <p:sp>
        <p:nvSpPr>
          <p:cNvPr id="9" name="Rectangle 8"/>
          <p:cNvSpPr/>
          <p:nvPr userDrawn="1"/>
        </p:nvSpPr>
        <p:spPr>
          <a:xfrm>
            <a:off x="9001124" y="0"/>
            <a:ext cx="142876" cy="6858000"/>
          </a:xfrm>
          <a:prstGeom prst="rect">
            <a:avLst/>
          </a:prstGeom>
          <a:solidFill>
            <a:srgbClr val="0B3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l" defTabSz="914400" rtl="0" eaLnBrk="1" latinLnBrk="0" hangingPunct="1">
        <a:spcBef>
          <a:spcPct val="0"/>
        </a:spcBef>
        <a:buNone/>
        <a:defRPr sz="3600" b="1" kern="1200" cap="all" spc="-60" baseline="0">
          <a:solidFill>
            <a:srgbClr val="071631"/>
          </a:solidFill>
          <a:latin typeface="Optima"/>
          <a:ea typeface="+mj-ea"/>
          <a:cs typeface="Optima"/>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Optima"/>
          <a:ea typeface="+mn-ea"/>
          <a:cs typeface="Optima"/>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Optima"/>
          <a:ea typeface="+mn-ea"/>
          <a:cs typeface="Optima"/>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Optima"/>
          <a:ea typeface="+mn-ea"/>
          <a:cs typeface="Optima"/>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Optima"/>
          <a:ea typeface="+mn-ea"/>
          <a:cs typeface="Optima"/>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Optima"/>
          <a:ea typeface="+mn-ea"/>
          <a:cs typeface="Optima"/>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2" name="Title 1"/>
          <p:cNvSpPr>
            <a:spLocks noGrp="1"/>
          </p:cNvSpPr>
          <p:nvPr>
            <p:ph type="ctrTitle"/>
          </p:nvPr>
        </p:nvSpPr>
        <p:spPr/>
        <p:txBody>
          <a:bodyPr/>
          <a:lstStyle/>
          <a:p>
            <a:r>
              <a:rPr lang="en-US" sz="4500" b="0" cap="none" dirty="0" smtClean="0">
                <a:solidFill>
                  <a:srgbClr val="0B3965"/>
                </a:solidFill>
                <a:latin typeface="UC Berkeley OS Sign"/>
                <a:cs typeface="UC Berkeley OS Sign"/>
              </a:rPr>
              <a:t>What Results in Death?</a:t>
            </a:r>
            <a:br>
              <a:rPr lang="en-US" sz="4500" b="0" cap="none" dirty="0" smtClean="0">
                <a:solidFill>
                  <a:srgbClr val="0B3965"/>
                </a:solidFill>
                <a:latin typeface="UC Berkeley OS Sign"/>
                <a:cs typeface="UC Berkeley OS Sign"/>
              </a:rPr>
            </a:br>
            <a:r>
              <a:rPr lang="en-US" sz="3500" b="0" cap="none" dirty="0" smtClean="0">
                <a:latin typeface="FreightSans Pro Book"/>
                <a:cs typeface="FreightSans Pro Book"/>
              </a:rPr>
              <a:t>Analysis of Social Conflict in Africa, 1990–2011</a:t>
            </a:r>
            <a:endParaRPr lang="en-US" sz="3500" b="0" cap="none" dirty="0">
              <a:latin typeface="FreightSans Pro Book"/>
              <a:cs typeface="FreightSans Pro Book"/>
            </a:endParaRPr>
          </a:p>
        </p:txBody>
      </p:sp>
      <p:sp>
        <p:nvSpPr>
          <p:cNvPr id="3" name="Subtitle 2"/>
          <p:cNvSpPr>
            <a:spLocks noGrp="1"/>
          </p:cNvSpPr>
          <p:nvPr>
            <p:ph type="subTitle" idx="1"/>
          </p:nvPr>
        </p:nvSpPr>
        <p:spPr>
          <a:xfrm>
            <a:off x="457200" y="4602965"/>
            <a:ext cx="6858000" cy="2093868"/>
          </a:xfrm>
        </p:spPr>
        <p:txBody>
          <a:bodyPr>
            <a:normAutofit/>
          </a:bodyPr>
          <a:lstStyle/>
          <a:p>
            <a:pPr>
              <a:spcBef>
                <a:spcPts val="0"/>
              </a:spcBef>
              <a:spcAft>
                <a:spcPts val="6000"/>
              </a:spcAft>
            </a:pPr>
            <a:r>
              <a:rPr lang="en-US" sz="2800" b="1" cap="none" dirty="0" smtClean="0">
                <a:latin typeface="FreightSans Pro Book"/>
                <a:cs typeface="FreightSans Pro Book"/>
              </a:rPr>
              <a:t>Matthew Boyas</a:t>
            </a:r>
          </a:p>
          <a:p>
            <a:pPr>
              <a:spcBef>
                <a:spcPts val="0"/>
              </a:spcBef>
              <a:spcAft>
                <a:spcPts val="400"/>
              </a:spcAft>
            </a:pPr>
            <a:r>
              <a:rPr lang="en-US" sz="1800" b="1" i="1" cap="none" dirty="0" smtClean="0">
                <a:latin typeface="FreightSans Pro Medium"/>
                <a:cs typeface="FreightSans Pro Medium"/>
              </a:rPr>
              <a:t>STAT 222: MA Capstone Midterm Report</a:t>
            </a:r>
          </a:p>
          <a:p>
            <a:pPr>
              <a:spcBef>
                <a:spcPts val="0"/>
              </a:spcBef>
              <a:spcAft>
                <a:spcPts val="1200"/>
              </a:spcAft>
            </a:pPr>
            <a:r>
              <a:rPr lang="en-US" sz="1800" b="1" i="1" cap="none" dirty="0" smtClean="0">
                <a:latin typeface="FreightSans Pro Medium"/>
                <a:cs typeface="FreightSans Pro Medium"/>
              </a:rPr>
              <a:t>March 21, 2014</a:t>
            </a:r>
          </a:p>
          <a:p>
            <a:pPr>
              <a:spcBef>
                <a:spcPts val="0"/>
              </a:spcBef>
            </a:pPr>
            <a:endParaRPr lang="en-US" sz="1800" b="1" i="1" cap="none" dirty="0">
              <a:latin typeface="FreightSans Pro Book"/>
              <a:cs typeface="FreightSans Pro Book"/>
            </a:endParaRPr>
          </a:p>
        </p:txBody>
      </p:sp>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034371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10</a:t>
            </a:fld>
            <a:endParaRPr lang="en-US"/>
          </a:p>
        </p:txBody>
      </p:sp>
      <p:pic>
        <p:nvPicPr>
          <p:cNvPr id="3" name="Picture 2" descr="fig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377413"/>
            <a:ext cx="7016750" cy="6305962"/>
          </a:xfrm>
          <a:prstGeom prst="rect">
            <a:avLst/>
          </a:prstGeom>
        </p:spPr>
      </p:pic>
    </p:spTree>
    <p:extLst>
      <p:ext uri="{BB962C8B-B14F-4D97-AF65-F5344CB8AC3E}">
        <p14:creationId xmlns:p14="http://schemas.microsoft.com/office/powerpoint/2010/main" val="2986343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11</a:t>
            </a:fld>
            <a:endParaRPr lang="en-US"/>
          </a:p>
        </p:txBody>
      </p:sp>
      <p:pic>
        <p:nvPicPr>
          <p:cNvPr id="4" name="Picture 3" descr="fig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70" y="355600"/>
            <a:ext cx="8322231" cy="6062133"/>
          </a:xfrm>
          <a:prstGeom prst="rect">
            <a:avLst/>
          </a:prstGeom>
        </p:spPr>
      </p:pic>
    </p:spTree>
    <p:extLst>
      <p:ext uri="{BB962C8B-B14F-4D97-AF65-F5344CB8AC3E}">
        <p14:creationId xmlns:p14="http://schemas.microsoft.com/office/powerpoint/2010/main" val="6077942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12</a:t>
            </a:fld>
            <a:endParaRPr lang="en-US"/>
          </a:p>
        </p:txBody>
      </p:sp>
      <p:pic>
        <p:nvPicPr>
          <p:cNvPr id="3" name="Picture 2" descr="fig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541867"/>
            <a:ext cx="8421370" cy="5791200"/>
          </a:xfrm>
          <a:prstGeom prst="rect">
            <a:avLst/>
          </a:prstGeom>
        </p:spPr>
      </p:pic>
    </p:spTree>
    <p:extLst>
      <p:ext uri="{BB962C8B-B14F-4D97-AF65-F5344CB8AC3E}">
        <p14:creationId xmlns:p14="http://schemas.microsoft.com/office/powerpoint/2010/main" val="19096689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13</a:t>
            </a:fld>
            <a:endParaRPr lang="en-US"/>
          </a:p>
        </p:txBody>
      </p:sp>
      <p:pic>
        <p:nvPicPr>
          <p:cNvPr id="3" name="Picture 2" descr="fig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22" y="753532"/>
            <a:ext cx="8608484" cy="5193717"/>
          </a:xfrm>
          <a:prstGeom prst="rect">
            <a:avLst/>
          </a:prstGeom>
        </p:spPr>
      </p:pic>
    </p:spTree>
    <p:extLst>
      <p:ext uri="{BB962C8B-B14F-4D97-AF65-F5344CB8AC3E}">
        <p14:creationId xmlns:p14="http://schemas.microsoft.com/office/powerpoint/2010/main" val="3973338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
        <p:nvSpPr>
          <p:cNvPr id="9" name="Title 1"/>
          <p:cNvSpPr txBox="1">
            <a:spLocks/>
          </p:cNvSpPr>
          <p:nvPr/>
        </p:nvSpPr>
        <p:spPr>
          <a:xfrm>
            <a:off x="457200" y="719657"/>
            <a:ext cx="7772400" cy="4571999"/>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8800" b="1" kern="1200" cap="all" spc="-80" baseline="0">
                <a:solidFill>
                  <a:schemeClr val="tx1"/>
                </a:solidFill>
                <a:latin typeface="Optima"/>
                <a:ea typeface="+mj-ea"/>
                <a:cs typeface="Optima"/>
              </a:defRPr>
            </a:lvl1pPr>
          </a:lstStyle>
          <a:p>
            <a:r>
              <a:rPr lang="en-US" sz="4500" b="0" cap="none" dirty="0" smtClean="0">
                <a:solidFill>
                  <a:srgbClr val="0B3965"/>
                </a:solidFill>
                <a:latin typeface="UC Berkeley OS Sign"/>
                <a:cs typeface="UC Berkeley OS Sign"/>
              </a:rPr>
              <a:t>Question #2</a:t>
            </a:r>
            <a:br>
              <a:rPr lang="en-US" sz="4500" b="0" cap="none" dirty="0" smtClean="0">
                <a:solidFill>
                  <a:srgbClr val="0B3965"/>
                </a:solidFill>
                <a:latin typeface="UC Berkeley OS Sign"/>
                <a:cs typeface="UC Berkeley OS Sign"/>
              </a:rPr>
            </a:br>
            <a:r>
              <a:rPr lang="en-US" sz="4500" b="0" cap="none" dirty="0" smtClean="0">
                <a:solidFill>
                  <a:srgbClr val="0B3965"/>
                </a:solidFill>
                <a:latin typeface="UC Berkeley OS Sign"/>
                <a:cs typeface="UC Berkeley OS Sign"/>
              </a:rPr>
              <a:t/>
            </a:r>
            <a:br>
              <a:rPr lang="en-US" sz="4500" b="0" cap="none" dirty="0" smtClean="0">
                <a:solidFill>
                  <a:srgbClr val="0B3965"/>
                </a:solidFill>
                <a:latin typeface="UC Berkeley OS Sign"/>
                <a:cs typeface="UC Berkeley OS Sign"/>
              </a:rPr>
            </a:br>
            <a:r>
              <a:rPr lang="en-US" sz="2800" b="0" i="1" cap="none" dirty="0" smtClean="0">
                <a:latin typeface="FreightSans Pro Book"/>
                <a:cs typeface="FreightSans Pro Book"/>
              </a:rPr>
              <a:t>Is there a way to predict the number of deaths that will result from an episode of social conflict?</a:t>
            </a:r>
            <a:endParaRPr lang="en-US" sz="2800" b="0" i="1" cap="none" dirty="0">
              <a:latin typeface="FreightSans Pro Book"/>
              <a:cs typeface="FreightSans Pro Book"/>
            </a:endParaRPr>
          </a:p>
        </p:txBody>
      </p:sp>
      <p:sp>
        <p:nvSpPr>
          <p:cNvPr id="5" name="Slide Number Placeholder 5"/>
          <p:cNvSpPr>
            <a:spLocks noGrp="1"/>
          </p:cNvSpPr>
          <p:nvPr>
            <p:ph type="sldNum" sz="quarter" idx="4294967295"/>
          </p:nvPr>
        </p:nvSpPr>
        <p:spPr>
          <a:xfrm rot="16200000">
            <a:off x="8227377" y="5885497"/>
            <a:ext cx="1315721" cy="365125"/>
          </a:xfrm>
          <a:prstGeom prst="rect">
            <a:avLst/>
          </a:prstGeom>
        </p:spPr>
        <p:txBody>
          <a:bodyPr vert="horz" lIns="91440" tIns="45720" rIns="91440" bIns="45720" rtlCol="0" anchor="ctr"/>
          <a:lstStyle>
            <a:lvl1pPr algn="l">
              <a:defRPr sz="2400" b="1">
                <a:solidFill>
                  <a:srgbClr val="0B3965"/>
                </a:solidFill>
              </a:defRPr>
            </a:lvl1pPr>
          </a:lstStyle>
          <a:p>
            <a:fld id="{F38DF745-7D3F-47F4-83A3-874385CFAA69}" type="slidenum">
              <a:rPr lang="en-US" smtClean="0"/>
              <a:pPr/>
              <a:t>14</a:t>
            </a:fld>
            <a:endParaRPr lang="en-US" dirty="0"/>
          </a:p>
        </p:txBody>
      </p:sp>
    </p:spTree>
    <p:extLst>
      <p:ext uri="{BB962C8B-B14F-4D97-AF65-F5344CB8AC3E}">
        <p14:creationId xmlns:p14="http://schemas.microsoft.com/office/powerpoint/2010/main" val="38767574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Prediction</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indent="-342900">
              <a:lnSpc>
                <a:spcPct val="120000"/>
              </a:lnSpc>
              <a:buFont typeface="Arial"/>
              <a:buChar char="•"/>
            </a:pPr>
            <a:r>
              <a:rPr lang="en-US" dirty="0"/>
              <a:t>Predict a binary, death/no-death </a:t>
            </a:r>
            <a:r>
              <a:rPr lang="en-US" dirty="0" smtClean="0"/>
              <a:t>indicator</a:t>
            </a:r>
          </a:p>
          <a:p>
            <a:pPr marL="342900" lvl="0" indent="-342900">
              <a:lnSpc>
                <a:spcPct val="120000"/>
              </a:lnSpc>
              <a:buFont typeface="Arial"/>
              <a:buChar char="•"/>
            </a:pPr>
            <a:r>
              <a:rPr lang="en-US" dirty="0" smtClean="0"/>
              <a:t>Separate dataset into train (70%) and test (30%)</a:t>
            </a:r>
          </a:p>
          <a:p>
            <a:pPr marL="342900" lvl="0" indent="-342900">
              <a:lnSpc>
                <a:spcPct val="120000"/>
              </a:lnSpc>
              <a:buFont typeface="Arial"/>
              <a:buChar char="•"/>
            </a:pPr>
            <a:r>
              <a:rPr lang="en-US" dirty="0" smtClean="0"/>
              <a:t>Logistic regression</a:t>
            </a:r>
          </a:p>
          <a:p>
            <a:pPr marL="800100" lvl="1" indent="-342900">
              <a:lnSpc>
                <a:spcPct val="120000"/>
              </a:lnSpc>
              <a:buFont typeface="Arial"/>
              <a:buChar char="•"/>
            </a:pPr>
            <a:r>
              <a:rPr lang="en-US" dirty="0" smtClean="0"/>
              <a:t>Location</a:t>
            </a:r>
          </a:p>
          <a:p>
            <a:pPr marL="800100" lvl="1" indent="-342900">
              <a:lnSpc>
                <a:spcPct val="120000"/>
              </a:lnSpc>
              <a:buFont typeface="Arial"/>
              <a:buChar char="•"/>
            </a:pPr>
            <a:r>
              <a:rPr lang="en-US" dirty="0"/>
              <a:t>E</a:t>
            </a:r>
            <a:r>
              <a:rPr lang="en-US" dirty="0" smtClean="0"/>
              <a:t>vent type</a:t>
            </a:r>
          </a:p>
          <a:p>
            <a:pPr marL="800100" lvl="1" indent="-342900">
              <a:lnSpc>
                <a:spcPct val="120000"/>
              </a:lnSpc>
              <a:buFont typeface="Arial"/>
              <a:buChar char="•"/>
            </a:pPr>
            <a:r>
              <a:rPr lang="en-US" dirty="0"/>
              <a:t>C</a:t>
            </a:r>
            <a:r>
              <a:rPr lang="en-US" dirty="0" smtClean="0"/>
              <a:t>entral government target</a:t>
            </a:r>
          </a:p>
          <a:p>
            <a:pPr marL="800100" lvl="1" indent="-342900">
              <a:lnSpc>
                <a:spcPct val="120000"/>
              </a:lnSpc>
              <a:buFont typeface="Arial"/>
              <a:buChar char="•"/>
            </a:pPr>
            <a:r>
              <a:rPr lang="en-US" dirty="0"/>
              <a:t>P</a:t>
            </a:r>
            <a:r>
              <a:rPr lang="en-US" dirty="0" smtClean="0"/>
              <a:t>rimary issue</a:t>
            </a:r>
          </a:p>
          <a:p>
            <a:pPr marL="800100" lvl="1" indent="-342900">
              <a:lnSpc>
                <a:spcPct val="120000"/>
              </a:lnSpc>
              <a:buFont typeface="Arial"/>
              <a:buChar char="•"/>
            </a:pPr>
            <a:r>
              <a:rPr lang="en-US" dirty="0"/>
              <a:t>N</a:t>
            </a:r>
            <a:r>
              <a:rPr lang="en-US" dirty="0" smtClean="0"/>
              <a:t>ational capability score</a:t>
            </a:r>
          </a:p>
          <a:p>
            <a:pPr marL="342900" indent="-342900">
              <a:lnSpc>
                <a:spcPct val="120000"/>
              </a:lnSpc>
              <a:buFont typeface="Arial"/>
              <a:buChar char="•"/>
            </a:pPr>
            <a:r>
              <a:rPr lang="en-US" dirty="0" smtClean="0"/>
              <a:t>Compare to KNN</a:t>
            </a:r>
          </a:p>
          <a:p>
            <a:pPr lvl="1" indent="0">
              <a:lnSpc>
                <a:spcPct val="120000"/>
              </a:lnSpc>
              <a:buNone/>
            </a:pPr>
            <a:endParaRPr lang="en-US" dirty="0"/>
          </a:p>
          <a:p>
            <a:pPr lvl="1" indent="0">
              <a:lnSpc>
                <a:spcPct val="120000"/>
              </a:lnSpc>
              <a:buNone/>
            </a:pPr>
            <a:endParaRPr lang="en-US" dirty="0"/>
          </a:p>
          <a:p>
            <a:pPr marL="342900" lvl="0" indent="-342900">
              <a:lnSpc>
                <a:spcPct val="120000"/>
              </a:lnSpc>
              <a:buFont typeface="Arial"/>
              <a:buChar char="•"/>
            </a:pP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15</a:t>
            </a:fld>
            <a:endParaRPr lang="en-US"/>
          </a:p>
        </p:txBody>
      </p:sp>
    </p:spTree>
    <p:extLst>
      <p:ext uri="{BB962C8B-B14F-4D97-AF65-F5344CB8AC3E}">
        <p14:creationId xmlns:p14="http://schemas.microsoft.com/office/powerpoint/2010/main" val="237192672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Accuracy</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16</a:t>
            </a:fld>
            <a:endParaRPr lang="en-US"/>
          </a:p>
        </p:txBody>
      </p:sp>
      <p:pic>
        <p:nvPicPr>
          <p:cNvPr id="3" name="Picture 2" descr="table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650" y="1348977"/>
            <a:ext cx="6808242" cy="2304329"/>
          </a:xfrm>
          <a:prstGeom prst="rect">
            <a:avLst/>
          </a:prstGeom>
        </p:spPr>
      </p:pic>
      <p:pic>
        <p:nvPicPr>
          <p:cNvPr id="5" name="Picture 4" descr="table5.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650" y="4246031"/>
            <a:ext cx="6808242" cy="2290234"/>
          </a:xfrm>
          <a:prstGeom prst="rect">
            <a:avLst/>
          </a:prstGeom>
        </p:spPr>
      </p:pic>
    </p:spTree>
    <p:extLst>
      <p:ext uri="{BB962C8B-B14F-4D97-AF65-F5344CB8AC3E}">
        <p14:creationId xmlns:p14="http://schemas.microsoft.com/office/powerpoint/2010/main" val="1959614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Number of Deaths Prediction</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Predict the actual number of deaths</a:t>
            </a:r>
          </a:p>
          <a:p>
            <a:pPr marL="342900" indent="-342900">
              <a:lnSpc>
                <a:spcPct val="120000"/>
              </a:lnSpc>
              <a:buFont typeface="Arial"/>
              <a:buChar char="•"/>
            </a:pPr>
            <a:r>
              <a:rPr lang="en-US" dirty="0" smtClean="0"/>
              <a:t>Use </a:t>
            </a:r>
            <a:r>
              <a:rPr lang="en-US" dirty="0"/>
              <a:t>same train/test sets from </a:t>
            </a:r>
            <a:r>
              <a:rPr lang="en-US" dirty="0" smtClean="0"/>
              <a:t>before</a:t>
            </a:r>
          </a:p>
          <a:p>
            <a:pPr marL="342900" lvl="0" indent="-342900">
              <a:lnSpc>
                <a:spcPct val="120000"/>
              </a:lnSpc>
              <a:buFont typeface="Arial"/>
              <a:buChar char="•"/>
            </a:pPr>
            <a:r>
              <a:rPr lang="en-US" dirty="0" smtClean="0"/>
              <a:t>Poisson regression</a:t>
            </a:r>
          </a:p>
          <a:p>
            <a:pPr marL="800100" lvl="1" indent="-342900">
              <a:lnSpc>
                <a:spcPct val="120000"/>
              </a:lnSpc>
              <a:buFont typeface="Arial"/>
              <a:buChar char="•"/>
            </a:pPr>
            <a:r>
              <a:rPr lang="en-US" dirty="0" smtClean="0"/>
              <a:t>Similar model selection process as logistic</a:t>
            </a:r>
          </a:p>
          <a:p>
            <a:pPr marL="800100" lvl="1" indent="-342900">
              <a:lnSpc>
                <a:spcPct val="120000"/>
              </a:lnSpc>
              <a:buFont typeface="Arial"/>
              <a:buChar char="•"/>
            </a:pPr>
            <a:r>
              <a:rPr lang="en-US" dirty="0" smtClean="0"/>
              <a:t>Same set of variables minimizes prediction error</a:t>
            </a:r>
          </a:p>
          <a:p>
            <a:pPr marL="342900" lvl="0" indent="-342900">
              <a:lnSpc>
                <a:spcPct val="120000"/>
              </a:lnSpc>
              <a:buFont typeface="Arial"/>
              <a:buChar char="•"/>
            </a:pPr>
            <a:r>
              <a:rPr lang="en-US" dirty="0" smtClean="0"/>
              <a:t>Compare to KNN and CART Decision Tree</a:t>
            </a:r>
          </a:p>
          <a:p>
            <a:pPr marL="342900" lvl="0" indent="-342900">
              <a:lnSpc>
                <a:spcPct val="120000"/>
              </a:lnSpc>
              <a:buFont typeface="Arial"/>
              <a:buChar char="•"/>
            </a:pPr>
            <a:endParaRPr lang="en-US" dirty="0"/>
          </a:p>
          <a:p>
            <a:pPr lvl="1" indent="0">
              <a:lnSpc>
                <a:spcPct val="120000"/>
              </a:lnSpc>
              <a:buNone/>
            </a:pP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17</a:t>
            </a:fld>
            <a:endParaRPr lang="en-US"/>
          </a:p>
        </p:txBody>
      </p:sp>
    </p:spTree>
    <p:extLst>
      <p:ext uri="{BB962C8B-B14F-4D97-AF65-F5344CB8AC3E}">
        <p14:creationId xmlns:p14="http://schemas.microsoft.com/office/powerpoint/2010/main" val="453317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18</a:t>
            </a:fld>
            <a:endParaRPr lang="en-US"/>
          </a:p>
        </p:txBody>
      </p:sp>
      <p:pic>
        <p:nvPicPr>
          <p:cNvPr id="3" name="Picture 2" descr="fig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6" y="980991"/>
            <a:ext cx="8702675" cy="4861167"/>
          </a:xfrm>
          <a:prstGeom prst="rect">
            <a:avLst/>
          </a:prstGeom>
        </p:spPr>
      </p:pic>
    </p:spTree>
    <p:extLst>
      <p:ext uri="{BB962C8B-B14F-4D97-AF65-F5344CB8AC3E}">
        <p14:creationId xmlns:p14="http://schemas.microsoft.com/office/powerpoint/2010/main" val="15492964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 &amp; Questions</a:t>
            </a:r>
            <a:endParaRPr lang="en-US" dirty="0"/>
          </a:p>
        </p:txBody>
      </p:sp>
      <p:sp>
        <p:nvSpPr>
          <p:cNvPr id="3" name="Content Placeholder 2"/>
          <p:cNvSpPr>
            <a:spLocks noGrp="1"/>
          </p:cNvSpPr>
          <p:nvPr>
            <p:ph idx="1"/>
          </p:nvPr>
        </p:nvSpPr>
        <p:spPr>
          <a:xfrm>
            <a:off x="457200" y="1752600"/>
            <a:ext cx="8039100" cy="4373563"/>
          </a:xfrm>
        </p:spPr>
        <p:txBody>
          <a:bodyPr>
            <a:normAutofit/>
          </a:bodyPr>
          <a:lstStyle/>
          <a:p>
            <a:pPr marL="342900" lvl="0" indent="-342900">
              <a:lnSpc>
                <a:spcPct val="120000"/>
              </a:lnSpc>
              <a:buFont typeface="Arial"/>
              <a:buChar char="•"/>
            </a:pPr>
            <a:r>
              <a:rPr lang="en-US" dirty="0" smtClean="0"/>
              <a:t>Victoria </a:t>
            </a:r>
            <a:r>
              <a:rPr lang="en-US" dirty="0" err="1" smtClean="0"/>
              <a:t>Stodden</a:t>
            </a:r>
            <a:endParaRPr lang="en-US" dirty="0" smtClean="0"/>
          </a:p>
          <a:p>
            <a:pPr marL="342900" lvl="0" indent="-342900">
              <a:lnSpc>
                <a:spcPct val="120000"/>
              </a:lnSpc>
              <a:buFont typeface="Arial"/>
              <a:buChar char="•"/>
            </a:pPr>
            <a:r>
              <a:rPr lang="en-US" dirty="0" smtClean="0"/>
              <a:t>Christine Ho</a:t>
            </a:r>
          </a:p>
          <a:p>
            <a:pPr marL="342900" lvl="0" indent="-342900">
              <a:lnSpc>
                <a:spcPct val="120000"/>
              </a:lnSpc>
              <a:buFont typeface="Arial"/>
              <a:buChar char="•"/>
            </a:pPr>
            <a:r>
              <a:rPr lang="en-US" dirty="0" smtClean="0"/>
              <a:t>Ryan Lovett</a:t>
            </a:r>
            <a:endParaRPr lang="en-US" dirty="0"/>
          </a:p>
          <a:p>
            <a:pPr lvl="0">
              <a:lnSpc>
                <a:spcPct val="120000"/>
              </a:lnSpc>
              <a:spcAft>
                <a:spcPts val="1800"/>
              </a:spcAft>
            </a:pPr>
            <a:endParaRPr lang="en-US"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19</a:t>
            </a:fld>
            <a:endParaRPr lang="en-US"/>
          </a:p>
        </p:txBody>
      </p:sp>
    </p:spTree>
    <p:extLst>
      <p:ext uri="{BB962C8B-B14F-4D97-AF65-F5344CB8AC3E}">
        <p14:creationId xmlns:p14="http://schemas.microsoft.com/office/powerpoint/2010/main" val="40947239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3" name="Content Placeholder 2"/>
          <p:cNvSpPr>
            <a:spLocks noGrp="1"/>
          </p:cNvSpPr>
          <p:nvPr>
            <p:ph idx="1"/>
          </p:nvPr>
        </p:nvSpPr>
        <p:spPr/>
        <p:txBody>
          <a:bodyPr>
            <a:normAutofit lnSpcReduction="10000"/>
          </a:bodyPr>
          <a:lstStyle/>
          <a:p>
            <a:pPr marL="342900" indent="-342900">
              <a:lnSpc>
                <a:spcPct val="120000"/>
              </a:lnSpc>
              <a:buFont typeface="Arial"/>
              <a:buChar char="•"/>
            </a:pPr>
            <a:r>
              <a:rPr lang="en-US" dirty="0" smtClean="0"/>
              <a:t>Social Conflict in Africa Database (SCAD)</a:t>
            </a:r>
          </a:p>
          <a:p>
            <a:pPr marL="800100" lvl="1" indent="-342900">
              <a:lnSpc>
                <a:spcPct val="120000"/>
              </a:lnSpc>
              <a:buFont typeface="Arial"/>
              <a:buChar char="•"/>
            </a:pPr>
            <a:r>
              <a:rPr lang="en-US" dirty="0"/>
              <a:t>Cullen Hendrix and </a:t>
            </a:r>
            <a:r>
              <a:rPr lang="en-US" dirty="0" err="1"/>
              <a:t>Idean</a:t>
            </a:r>
            <a:r>
              <a:rPr lang="en-US" dirty="0"/>
              <a:t> </a:t>
            </a:r>
            <a:r>
              <a:rPr lang="en-US" dirty="0" err="1"/>
              <a:t>Salehyan</a:t>
            </a:r>
            <a:endParaRPr lang="en-US" dirty="0" smtClean="0"/>
          </a:p>
          <a:p>
            <a:pPr marL="800100" lvl="1" indent="-342900">
              <a:lnSpc>
                <a:spcPct val="120000"/>
              </a:lnSpc>
              <a:buFont typeface="Arial"/>
              <a:buChar char="•"/>
            </a:pPr>
            <a:r>
              <a:rPr lang="en-US" dirty="0" smtClean="0"/>
              <a:t>Hosted by Climate </a:t>
            </a:r>
            <a:r>
              <a:rPr lang="en-US" dirty="0"/>
              <a:t>Change and African Political Stability (CCAPS) at the Robert S. Strauss Center for International Security and Law at the University of Texas at </a:t>
            </a:r>
            <a:r>
              <a:rPr lang="en-US" dirty="0" smtClean="0"/>
              <a:t>Austin</a:t>
            </a:r>
          </a:p>
          <a:p>
            <a:pPr marL="342900" indent="-342900">
              <a:lnSpc>
                <a:spcPct val="120000"/>
              </a:lnSpc>
              <a:buFont typeface="Arial"/>
              <a:buChar char="•"/>
            </a:pPr>
            <a:r>
              <a:rPr lang="en-US" dirty="0"/>
              <a:t>Correlates of War Project (COW)</a:t>
            </a:r>
          </a:p>
          <a:p>
            <a:pPr marL="800100" lvl="1" indent="-342900">
              <a:lnSpc>
                <a:spcPct val="120000"/>
              </a:lnSpc>
              <a:buFont typeface="Arial"/>
              <a:buChar char="•"/>
            </a:pPr>
            <a:r>
              <a:rPr lang="en-US" dirty="0"/>
              <a:t>National Material Capabilities</a:t>
            </a:r>
          </a:p>
          <a:p>
            <a:pPr marL="800100" lvl="1" indent="-342900">
              <a:lnSpc>
                <a:spcPct val="120000"/>
              </a:lnSpc>
              <a:buFont typeface="Arial"/>
              <a:buChar char="•"/>
            </a:pPr>
            <a:r>
              <a:rPr lang="en-US" dirty="0"/>
              <a:t>World Religions</a:t>
            </a:r>
          </a:p>
          <a:p>
            <a:pPr marL="342900" indent="-342900">
              <a:lnSpc>
                <a:spcPct val="120000"/>
              </a:lnSpc>
              <a:buFont typeface="Arial"/>
              <a:buChar char="•"/>
            </a:pPr>
            <a:r>
              <a:rPr lang="en-US" dirty="0"/>
              <a:t>Polity IV Project</a:t>
            </a:r>
          </a:p>
          <a:p>
            <a:pPr marL="800100" lvl="1" indent="-342900">
              <a:lnSpc>
                <a:spcPct val="120000"/>
              </a:lnSpc>
              <a:buFont typeface="Arial"/>
              <a:buChar char="•"/>
            </a:pPr>
            <a:r>
              <a:rPr lang="en-US" dirty="0"/>
              <a:t>Measures democracy/autocracy for government regime </a:t>
            </a:r>
            <a:r>
              <a:rPr lang="en-US" dirty="0" smtClean="0"/>
              <a:t>type</a:t>
            </a:r>
            <a:endParaRPr lang="en-US" dirty="0"/>
          </a:p>
        </p:txBody>
      </p:sp>
      <p:sp>
        <p:nvSpPr>
          <p:cNvPr id="4" name="Slide Number Placeholder 3"/>
          <p:cNvSpPr>
            <a:spLocks noGrp="1"/>
          </p:cNvSpPr>
          <p:nvPr>
            <p:ph type="sldNum" sz="quarter" idx="12"/>
          </p:nvPr>
        </p:nvSpPr>
        <p:spPr/>
        <p:txBody>
          <a:bodyPr/>
          <a:lstStyle/>
          <a:p>
            <a:fld id="{F38DF745-7D3F-47F4-83A3-874385CFAA69}" type="slidenum">
              <a:rPr lang="en-US" smtClean="0"/>
              <a:pPr/>
              <a:t>2</a:t>
            </a:fld>
            <a:endParaRPr lang="en-US"/>
          </a:p>
        </p:txBody>
      </p:sp>
    </p:spTree>
    <p:extLst>
      <p:ext uri="{BB962C8B-B14F-4D97-AF65-F5344CB8AC3E}">
        <p14:creationId xmlns:p14="http://schemas.microsoft.com/office/powerpoint/2010/main" val="33735976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p:txBody>
          <a:bodyPr/>
          <a:lstStyle/>
          <a:p>
            <a:pPr marL="457200" indent="-457200">
              <a:lnSpc>
                <a:spcPct val="120000"/>
              </a:lnSpc>
              <a:buFont typeface="+mj-lt"/>
              <a:buAutoNum type="arabicPeriod"/>
            </a:pPr>
            <a:r>
              <a:rPr lang="en-US" dirty="0"/>
              <a:t>What differentiates an episode of social conflict that results in deaths from an episode of social conflict that does not result in deaths</a:t>
            </a:r>
            <a:r>
              <a:rPr lang="en-US" dirty="0" smtClean="0"/>
              <a:t>?</a:t>
            </a:r>
          </a:p>
          <a:p>
            <a:pPr marL="457200" indent="-457200">
              <a:lnSpc>
                <a:spcPct val="120000"/>
              </a:lnSpc>
              <a:buFont typeface="+mj-lt"/>
              <a:buAutoNum type="arabicPeriod"/>
            </a:pPr>
            <a:r>
              <a:rPr lang="en-US" dirty="0"/>
              <a:t>Is there a way to predict the number of deaths that will result from an episode of social conflict?</a:t>
            </a:r>
            <a:endParaRPr lang="en-US" dirty="0" smtClean="0"/>
          </a:p>
          <a:p>
            <a:pPr marL="800100" lvl="1" indent="-342900">
              <a:lnSpc>
                <a:spcPct val="120000"/>
              </a:lnSpc>
              <a:buFont typeface="Arial"/>
              <a:buChar char="•"/>
            </a:pPr>
            <a:endParaRPr lang="en-US" i="1" dirty="0" smtClean="0"/>
          </a:p>
        </p:txBody>
      </p:sp>
      <p:sp>
        <p:nvSpPr>
          <p:cNvPr id="4" name="Slide Number Placeholder 3"/>
          <p:cNvSpPr>
            <a:spLocks noGrp="1"/>
          </p:cNvSpPr>
          <p:nvPr>
            <p:ph type="sldNum" sz="quarter" idx="12"/>
          </p:nvPr>
        </p:nvSpPr>
        <p:spPr/>
        <p:txBody>
          <a:bodyPr/>
          <a:lstStyle/>
          <a:p>
            <a:fld id="{F38DF745-7D3F-47F4-83A3-874385CFAA69}" type="slidenum">
              <a:rPr lang="en-US" smtClean="0"/>
              <a:pPr/>
              <a:t>3</a:t>
            </a:fld>
            <a:endParaRPr lang="en-US"/>
          </a:p>
        </p:txBody>
      </p:sp>
    </p:spTree>
    <p:extLst>
      <p:ext uri="{BB962C8B-B14F-4D97-AF65-F5344CB8AC3E}">
        <p14:creationId xmlns:p14="http://schemas.microsoft.com/office/powerpoint/2010/main" val="36110094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4</a:t>
            </a:fld>
            <a:endParaRPr lang="en-US"/>
          </a:p>
        </p:txBody>
      </p:sp>
      <p:pic>
        <p:nvPicPr>
          <p:cNvPr id="3" name="Picture 2" descr="fig1 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7" y="501412"/>
            <a:ext cx="8702674" cy="5902683"/>
          </a:xfrm>
          <a:prstGeom prst="rect">
            <a:avLst/>
          </a:prstGeom>
        </p:spPr>
      </p:pic>
    </p:spTree>
    <p:extLst>
      <p:ext uri="{BB962C8B-B14F-4D97-AF65-F5344CB8AC3E}">
        <p14:creationId xmlns:p14="http://schemas.microsoft.com/office/powerpoint/2010/main" val="38013128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5</a:t>
            </a:fld>
            <a:endParaRPr lang="en-US"/>
          </a:p>
        </p:txBody>
      </p:sp>
      <p:pic>
        <p:nvPicPr>
          <p:cNvPr id="4" name="Picture 3" descr="tabl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63" y="738716"/>
            <a:ext cx="8551333" cy="5258273"/>
          </a:xfrm>
          <a:prstGeom prst="rect">
            <a:avLst/>
          </a:prstGeom>
        </p:spPr>
      </p:pic>
    </p:spTree>
    <p:extLst>
      <p:ext uri="{BB962C8B-B14F-4D97-AF65-F5344CB8AC3E}">
        <p14:creationId xmlns:p14="http://schemas.microsoft.com/office/powerpoint/2010/main" val="37618911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6</a:t>
            </a:fld>
            <a:endParaRPr lang="en-US"/>
          </a:p>
        </p:txBody>
      </p:sp>
      <p:pic>
        <p:nvPicPr>
          <p:cNvPr id="4" name="Picture 3" descr="fig2 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67" y="266696"/>
            <a:ext cx="7789333" cy="6511083"/>
          </a:xfrm>
          <a:prstGeom prst="rect">
            <a:avLst/>
          </a:prstGeom>
        </p:spPr>
      </p:pic>
    </p:spTree>
    <p:extLst>
      <p:ext uri="{BB962C8B-B14F-4D97-AF65-F5344CB8AC3E}">
        <p14:creationId xmlns:p14="http://schemas.microsoft.com/office/powerpoint/2010/main" val="18904805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39786"/>
            <a:ext cx="7772400" cy="4571999"/>
          </a:xfrm>
        </p:spPr>
        <p:txBody>
          <a:bodyPr/>
          <a:lstStyle/>
          <a:p>
            <a:r>
              <a:rPr lang="en-US" sz="4500" b="0" cap="none" dirty="0" smtClean="0">
                <a:solidFill>
                  <a:srgbClr val="0B3965"/>
                </a:solidFill>
                <a:latin typeface="UC Berkeley OS Sign"/>
                <a:cs typeface="UC Berkeley OS Sign"/>
              </a:rPr>
              <a:t>Question #1</a:t>
            </a:r>
            <a:br>
              <a:rPr lang="en-US" sz="4500" b="0" cap="none" dirty="0" smtClean="0">
                <a:solidFill>
                  <a:srgbClr val="0B3965"/>
                </a:solidFill>
                <a:latin typeface="UC Berkeley OS Sign"/>
                <a:cs typeface="UC Berkeley OS Sign"/>
              </a:rPr>
            </a:br>
            <a:r>
              <a:rPr lang="en-US" sz="4500" b="0" cap="none" dirty="0" smtClean="0">
                <a:solidFill>
                  <a:srgbClr val="0B3965"/>
                </a:solidFill>
                <a:latin typeface="UC Berkeley OS Sign"/>
                <a:cs typeface="UC Berkeley OS Sign"/>
              </a:rPr>
              <a:t/>
            </a:r>
            <a:br>
              <a:rPr lang="en-US" sz="4500" b="0" cap="none" dirty="0" smtClean="0">
                <a:solidFill>
                  <a:srgbClr val="0B3965"/>
                </a:solidFill>
                <a:latin typeface="UC Berkeley OS Sign"/>
                <a:cs typeface="UC Berkeley OS Sign"/>
              </a:rPr>
            </a:br>
            <a:r>
              <a:rPr lang="en-US" sz="2800" b="0" i="1" cap="none" dirty="0" smtClean="0">
                <a:latin typeface="FreightSans Pro Book"/>
                <a:cs typeface="FreightSans Pro Book"/>
              </a:rPr>
              <a:t>What differentiates an episode of social conflict that results in deaths from an episode of social conflict that does not result in deaths?</a:t>
            </a:r>
            <a:endParaRPr lang="en-US" sz="2800" b="0" i="1" cap="none" dirty="0">
              <a:latin typeface="FreightSans Pro Book"/>
              <a:cs typeface="FreightSans Pro Book"/>
            </a:endParaRPr>
          </a:p>
        </p:txBody>
      </p:sp>
      <p:pic>
        <p:nvPicPr>
          <p:cNvPr id="7" name="Picture 6" descr="ucseal_line_294.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0827" y="5143503"/>
            <a:ext cx="1434075" cy="1434075"/>
          </a:xfrm>
          <a:prstGeom prst="rect">
            <a:avLst/>
          </a:prstGeom>
        </p:spPr>
      </p:pic>
      <p:sp>
        <p:nvSpPr>
          <p:cNvPr id="4" name="TextBox 3"/>
          <p:cNvSpPr txBox="1"/>
          <p:nvPr/>
        </p:nvSpPr>
        <p:spPr>
          <a:xfrm>
            <a:off x="9139190" y="4079680"/>
            <a:ext cx="184666" cy="369332"/>
          </a:xfrm>
          <a:prstGeom prst="rect">
            <a:avLst/>
          </a:prstGeom>
          <a:noFill/>
        </p:spPr>
        <p:txBody>
          <a:bodyPr wrap="none" rtlCol="0">
            <a:spAutoFit/>
          </a:bodyPr>
          <a:lstStyle/>
          <a:p>
            <a:endParaRPr lang="en-US" dirty="0"/>
          </a:p>
        </p:txBody>
      </p:sp>
      <p:sp>
        <p:nvSpPr>
          <p:cNvPr id="5" name="Slide Number Placeholder 5"/>
          <p:cNvSpPr>
            <a:spLocks noGrp="1"/>
          </p:cNvSpPr>
          <p:nvPr>
            <p:ph type="sldNum" sz="quarter" idx="4294967295"/>
          </p:nvPr>
        </p:nvSpPr>
        <p:spPr>
          <a:xfrm rot="16200000">
            <a:off x="8227377" y="5885497"/>
            <a:ext cx="1315721" cy="365125"/>
          </a:xfrm>
          <a:prstGeom prst="rect">
            <a:avLst/>
          </a:prstGeom>
        </p:spPr>
        <p:txBody>
          <a:bodyPr vert="horz" lIns="91440" tIns="45720" rIns="91440" bIns="45720" rtlCol="0" anchor="ctr"/>
          <a:lstStyle>
            <a:lvl1pPr algn="l">
              <a:defRPr sz="2400" b="1">
                <a:solidFill>
                  <a:srgbClr val="0B3965"/>
                </a:solidFill>
              </a:defRPr>
            </a:lvl1pPr>
          </a:lstStyle>
          <a:p>
            <a:fld id="{F38DF745-7D3F-47F4-83A3-874385CFAA69}" type="slidenum">
              <a:rPr lang="en-US" smtClean="0"/>
              <a:pPr/>
              <a:t>7</a:t>
            </a:fld>
            <a:endParaRPr lang="en-US" dirty="0"/>
          </a:p>
        </p:txBody>
      </p:sp>
    </p:spTree>
    <p:extLst>
      <p:ext uri="{BB962C8B-B14F-4D97-AF65-F5344CB8AC3E}">
        <p14:creationId xmlns:p14="http://schemas.microsoft.com/office/powerpoint/2010/main" val="19987689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8</a:t>
            </a:fld>
            <a:endParaRPr lang="en-US"/>
          </a:p>
        </p:txBody>
      </p:sp>
      <p:pic>
        <p:nvPicPr>
          <p:cNvPr id="4" name="Picture 3" descr="table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87" y="1477433"/>
            <a:ext cx="8273955" cy="2857500"/>
          </a:xfrm>
          <a:prstGeom prst="rect">
            <a:avLst/>
          </a:prstGeom>
        </p:spPr>
      </p:pic>
    </p:spTree>
    <p:extLst>
      <p:ext uri="{BB962C8B-B14F-4D97-AF65-F5344CB8AC3E}">
        <p14:creationId xmlns:p14="http://schemas.microsoft.com/office/powerpoint/2010/main" val="32448428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8DF745-7D3F-47F4-83A3-874385CFAA69}" type="slidenum">
              <a:rPr lang="en-US" smtClean="0"/>
              <a:pPr/>
              <a:t>9</a:t>
            </a:fld>
            <a:endParaRPr lang="en-US"/>
          </a:p>
        </p:txBody>
      </p:sp>
      <p:pic>
        <p:nvPicPr>
          <p:cNvPr id="4" name="Picture 3" descr="table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84" y="1572682"/>
            <a:ext cx="8804071" cy="2135717"/>
          </a:xfrm>
          <a:prstGeom prst="rect">
            <a:avLst/>
          </a:prstGeom>
        </p:spPr>
      </p:pic>
    </p:spTree>
    <p:extLst>
      <p:ext uri="{BB962C8B-B14F-4D97-AF65-F5344CB8AC3E}">
        <p14:creationId xmlns:p14="http://schemas.microsoft.com/office/powerpoint/2010/main" val="259872111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Custom 1 1">
      <a:dk1>
        <a:srgbClr val="000000"/>
      </a:dk1>
      <a:lt1>
        <a:srgbClr val="FFFFFF"/>
      </a:lt1>
      <a:dk2>
        <a:srgbClr val="396333"/>
      </a:dk2>
      <a:lt2>
        <a:srgbClr val="C8C8B1"/>
      </a:lt2>
      <a:accent1>
        <a:srgbClr val="000000"/>
      </a:accent1>
      <a:accent2>
        <a:srgbClr val="F5C201"/>
      </a:accent2>
      <a:accent3>
        <a:srgbClr val="526DB0"/>
      </a:accent3>
      <a:accent4>
        <a:srgbClr val="989AAC"/>
      </a:accent4>
      <a:accent5>
        <a:srgbClr val="000000"/>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3264</TotalTime>
  <Words>1776</Words>
  <Application>Microsoft Macintosh PowerPoint</Application>
  <PresentationFormat>Letter Paper (8.5x11 in)</PresentationFormat>
  <Paragraphs>90</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Essential</vt:lpstr>
      <vt:lpstr>What Results in Death? Analysis of Social Conflict in Africa, 1990–2011</vt:lpstr>
      <vt:lpstr>Data Sources</vt:lpstr>
      <vt:lpstr>Research Questions</vt:lpstr>
      <vt:lpstr>PowerPoint Presentation</vt:lpstr>
      <vt:lpstr>PowerPoint Presentation</vt:lpstr>
      <vt:lpstr>PowerPoint Presentation</vt:lpstr>
      <vt:lpstr>Question #1  What differentiates an episode of social conflict that results in deaths from an episode of social conflict that does not result in deaths?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Prediction</vt:lpstr>
      <vt:lpstr>Prediction Accuracy</vt:lpstr>
      <vt:lpstr>Number of Deaths Prediction</vt:lpstr>
      <vt:lpstr>PowerPoint Presentation</vt:lpstr>
      <vt:lpstr>Acknowledgements &amp;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the International Military Tribunal at Nuremberg as a Social Network</dc:title>
  <dc:creator>Matt Boyas</dc:creator>
  <cp:lastModifiedBy>Matt Boyas</cp:lastModifiedBy>
  <cp:revision>100</cp:revision>
  <cp:lastPrinted>2014-03-22T03:43:13Z</cp:lastPrinted>
  <dcterms:created xsi:type="dcterms:W3CDTF">2013-05-18T21:13:17Z</dcterms:created>
  <dcterms:modified xsi:type="dcterms:W3CDTF">2014-03-22T06:19:47Z</dcterms:modified>
</cp:coreProperties>
</file>